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3" r:id="rId4"/>
    <p:sldId id="263" r:id="rId5"/>
    <p:sldId id="264" r:id="rId6"/>
    <p:sldId id="265" r:id="rId7"/>
    <p:sldId id="267" r:id="rId8"/>
    <p:sldId id="268" r:id="rId9"/>
    <p:sldId id="272" r:id="rId10"/>
    <p:sldId id="273" r:id="rId11"/>
    <p:sldId id="275" r:id="rId12"/>
    <p:sldId id="276" r:id="rId13"/>
    <p:sldId id="278" r:id="rId14"/>
    <p:sldId id="279" r:id="rId15"/>
    <p:sldId id="280" r:id="rId16"/>
    <p:sldId id="28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14425D"/>
    <a:srgbClr val="FF0066"/>
    <a:srgbClr val="000066"/>
    <a:srgbClr val="336600"/>
    <a:srgbClr val="660033"/>
    <a:srgbClr val="0000CC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21" autoAdjust="0"/>
    <p:restoredTop sz="94660"/>
  </p:normalViewPr>
  <p:slideViewPr>
    <p:cSldViewPr>
      <p:cViewPr>
        <p:scale>
          <a:sx n="80" d="100"/>
          <a:sy n="80" d="100"/>
        </p:scale>
        <p:origin x="-972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3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EABC4-DDE7-471C-8634-A927D127F082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9E6FC-871E-4AC2-8353-4DE974694D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98625-C26A-4EAA-A1A4-49625F2D37D3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6547A-01D4-4DD1-BA91-D9D992837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A990E-7955-43D0-9FAB-826E5EE292CD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8FBD7-C7F7-4A93-AC72-B98833B95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EFB0D-1EDE-4591-B52B-101DB8CCEE06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D459-0937-4441-999B-AD47D4A07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885B-FE13-4754-8737-9C263F5A89BF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A0028-117D-470F-A9D1-F251C3A0CE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C360A-38A7-4993-B140-C2D9921DA517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2E819-280C-4D8B-B6EF-BA2A23BDD9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61CBD-93BF-4062-9490-D1157D7632FB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306A3-9D5B-4233-88B3-5F7F89C65E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DAA1A-5231-4440-B688-54DE943E668C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FE61F-9639-4A2E-8357-056BADA902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452E5-AA07-4B34-8E4A-E445BDC7B61F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F2617-228F-41FE-9F3A-C95F7242AC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FB1A0-CB6E-4DF8-976F-018253E4B242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FAC93-6E71-4B64-8CC7-90B016E44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BF893-8AFD-401B-AAAF-FD6CF9612B3F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77814-5701-49DD-8EA8-73951EE59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CD3BA-54D7-4DF3-85B4-6A70995CDC8F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AC836-B9B4-4F68-93DA-4C9A478B0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761B74-BFDB-44F9-A4F8-DA63892B97CE}" type="datetimeFigureOut">
              <a:rPr lang="ru-RU"/>
              <a:pPr>
                <a:defRPr/>
              </a:pPr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C9B75C-1A1E-4F86-AA9C-9CB84B20B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2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3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2912" y="25201"/>
            <a:ext cx="8266534" cy="260578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Переходные процессы </a:t>
            </a: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в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 электроэнергетических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системах»</a:t>
            </a:r>
            <a:endParaRPr lang="ru-RU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950" y="2565400"/>
            <a:ext cx="8928100" cy="4103688"/>
          </a:xfrm>
        </p:spPr>
        <p:txBody>
          <a:bodyPr>
            <a:normAutofit/>
          </a:bodyPr>
          <a:lstStyle/>
          <a:p>
            <a:pPr marL="1371600" lvl="2" indent="-457200" algn="l">
              <a:lnSpc>
                <a:spcPct val="80000"/>
              </a:lnSpc>
            </a:pPr>
            <a:r>
              <a:rPr lang="ru-RU" b="1" dirty="0" smtClean="0">
                <a:solidFill>
                  <a:schemeClr val="tx1"/>
                </a:solidFill>
              </a:rPr>
              <a:t>РАЗДЕЛ </a:t>
            </a:r>
            <a:r>
              <a:rPr lang="ru-RU" b="1" dirty="0" smtClean="0">
                <a:solidFill>
                  <a:schemeClr val="tx1"/>
                </a:solidFill>
              </a:rPr>
              <a:t>3</a:t>
            </a:r>
            <a:r>
              <a:rPr lang="ru-RU" sz="2100" dirty="0" smtClean="0">
                <a:solidFill>
                  <a:schemeClr val="tx1"/>
                </a:solidFill>
              </a:rPr>
              <a:t>    </a:t>
            </a:r>
            <a:r>
              <a:rPr lang="ru-RU" sz="3200" b="1" dirty="0" smtClean="0">
                <a:solidFill>
                  <a:srgbClr val="CC0000"/>
                </a:solidFill>
              </a:rPr>
              <a:t>Переходные процессы при несимметричных КЗ в элементах ЭЭС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endParaRPr lang="ru-RU" b="1" dirty="0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</a:pPr>
            <a:r>
              <a:rPr lang="ru-RU" sz="2200" b="1" dirty="0" smtClean="0">
                <a:solidFill>
                  <a:srgbClr val="262626"/>
                </a:solidFill>
              </a:rPr>
              <a:t>ЛЕКЦИЯ № </a:t>
            </a:r>
            <a:r>
              <a:rPr lang="ru-RU" sz="2200" b="1" dirty="0" smtClean="0">
                <a:solidFill>
                  <a:srgbClr val="262626"/>
                </a:solidFill>
                <a:latin typeface="Arial" charset="0"/>
              </a:rPr>
              <a:t>5</a:t>
            </a:r>
            <a:r>
              <a:rPr lang="ru-RU" sz="1800" b="1" dirty="0" smtClean="0">
                <a:solidFill>
                  <a:srgbClr val="262626"/>
                </a:solidFill>
              </a:rPr>
              <a:t>    </a:t>
            </a:r>
            <a:r>
              <a:rPr lang="ru-RU" sz="2800" b="1" dirty="0" smtClean="0">
                <a:solidFill>
                  <a:srgbClr val="0000CC"/>
                </a:solidFill>
              </a:rPr>
              <a:t>Расчет несимметричных режимов в трехфазных сетях методом симметричных составляющих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sz="1800" b="1" dirty="0" smtClean="0">
                <a:solidFill>
                  <a:srgbClr val="030349"/>
                </a:solidFill>
              </a:rPr>
              <a:t>        </a:t>
            </a:r>
            <a:r>
              <a:rPr lang="ru-RU" sz="1800" b="1" dirty="0" smtClean="0">
                <a:solidFill>
                  <a:schemeClr val="tx1"/>
                </a:solidFill>
              </a:rPr>
              <a:t>Учебные вопросы лекции:</a:t>
            </a:r>
            <a:endParaRPr lang="ru-RU" sz="1800" dirty="0" smtClean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 симметричных составляющих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Оценка степени </a:t>
            </a:r>
          </a:p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несимметрии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трёхфазной системы</a:t>
            </a:r>
          </a:p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Принцип независимости действия симметричных </a:t>
            </a:r>
          </a:p>
          <a:p>
            <a:pPr algn="l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составляющих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Граничные условия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4450" y="1125538"/>
            <a:ext cx="9007475" cy="187166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07950" y="1128713"/>
            <a:ext cx="871537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При простом замыкании на землю в сети с изолированной </a:t>
            </a:r>
            <a:r>
              <a:rPr lang="ru-RU" sz="2800" b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нейтралью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путь для тока и его величина определяются ёмкостной проводимостью каждой фазы относительно земли. 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07950" y="188913"/>
            <a:ext cx="89281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 2 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Замыкания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землю в сети с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изолированной</a:t>
            </a:r>
          </a:p>
          <a:p>
            <a:pPr algn="l"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нейтралью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950" y="3284538"/>
            <a:ext cx="8943975" cy="345757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3332163" y="2997200"/>
            <a:ext cx="2266950" cy="369888"/>
          </a:xfrm>
          <a:prstGeom prst="downArrow">
            <a:avLst>
              <a:gd name="adj1" fmla="val 50000"/>
              <a:gd name="adj2" fmla="val 51608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20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3478213"/>
            <a:ext cx="6943725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ая выноска 3"/>
          <p:cNvSpPr/>
          <p:nvPr/>
        </p:nvSpPr>
        <p:spPr>
          <a:xfrm>
            <a:off x="107950" y="115888"/>
            <a:ext cx="8928100" cy="2808287"/>
          </a:xfrm>
          <a:prstGeom prst="wedgeRectCallou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28588" y="188913"/>
            <a:ext cx="890746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полном (металлическом) замыкании на землю одной из фаз напряжение этой фазы по отношению к земле станет равным нулю, а напряжение неповреждённых фаз по отношению к земле увеличится в          раз.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950" y="3284538"/>
            <a:ext cx="8928100" cy="345757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7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9719" name="Object 23"/>
          <p:cNvGraphicFramePr>
            <a:graphicFrameLocks noChangeAspect="1"/>
          </p:cNvGraphicFramePr>
          <p:nvPr/>
        </p:nvGraphicFramePr>
        <p:xfrm>
          <a:off x="7092950" y="2114550"/>
          <a:ext cx="647700" cy="523875"/>
        </p:xfrm>
        <a:graphic>
          <a:graphicData uri="http://schemas.openxmlformats.org/presentationml/2006/ole">
            <p:oleObj spid="_x0000_s29719" name="Формула" r:id="rId3" imgW="253780" imgH="253780" progId="Equation.3">
              <p:embed/>
            </p:oleObj>
          </a:graphicData>
        </a:graphic>
      </p:graphicFrame>
      <p:pic>
        <p:nvPicPr>
          <p:cNvPr id="2972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3284538"/>
            <a:ext cx="7116763" cy="342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0338" y="260350"/>
            <a:ext cx="8856662" cy="65976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23850" y="476250"/>
            <a:ext cx="86931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напряжения фаз относительно земли можно рассматривать как результат наложения на напряжение фаз напряжения нулевой последовательности</a:t>
            </a:r>
          </a:p>
          <a:p>
            <a:pPr algn="l">
              <a:defRPr/>
            </a:pPr>
            <a:endParaRPr lang="ru-RU" sz="3200" b="1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defRPr/>
            </a:pPr>
            <a:r>
              <a:rPr lang="ru-RU" sz="3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этом «звезда» фазных напряжений в месте повреждения превратится в несимметричную систему напряжений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0750" name="Object 30"/>
          <p:cNvGraphicFramePr>
            <a:graphicFrameLocks noChangeAspect="1"/>
          </p:cNvGraphicFramePr>
          <p:nvPr/>
        </p:nvGraphicFramePr>
        <p:xfrm>
          <a:off x="1160463" y="4437063"/>
          <a:ext cx="7019925" cy="2136775"/>
        </p:xfrm>
        <a:graphic>
          <a:graphicData uri="http://schemas.openxmlformats.org/presentationml/2006/ole">
            <p:oleObj spid="_x0000_s30750" name="Формула" r:id="rId3" imgW="2222500" imgH="850900" progId="Equation.3">
              <p:embed/>
            </p:oleObj>
          </a:graphicData>
        </a:graphic>
      </p:graphicFrame>
      <p:sp>
        <p:nvSpPr>
          <p:cNvPr id="3075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0751" name="Object 31"/>
          <p:cNvGraphicFramePr>
            <a:graphicFrameLocks noChangeAspect="1"/>
          </p:cNvGraphicFramePr>
          <p:nvPr/>
        </p:nvGraphicFramePr>
        <p:xfrm>
          <a:off x="1979613" y="2420938"/>
          <a:ext cx="5380037" cy="630237"/>
        </p:xfrm>
        <a:graphic>
          <a:graphicData uri="http://schemas.openxmlformats.org/presentationml/2006/ole">
            <p:oleObj spid="_x0000_s30751" name="Формула" r:id="rId4" imgW="1651000" imgH="2413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07950" y="115888"/>
            <a:ext cx="8928100" cy="662622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3850" y="106363"/>
            <a:ext cx="8712200" cy="662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800" b="1" i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замыкании фазы С ёмкость этой фазы шунтируется, а ёмкость других фаз не изменяется, но напряжения их вырастают в         раз. Следовательно ёмкостные токи данных фаз также вырастают в         раз и суммарный ёмкостной ток можно вычислить как:</a:t>
            </a:r>
          </a:p>
          <a:p>
            <a:pPr algn="l">
              <a:defRPr/>
            </a:pP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                      - угловая частота;</a:t>
            </a:r>
          </a:p>
          <a:p>
            <a:pPr algn="l">
              <a:defRPr/>
            </a:pP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- ёмкость фазы относительно земли;</a:t>
            </a:r>
          </a:p>
          <a:p>
            <a:pPr algn="l">
              <a:defRPr/>
            </a:pPr>
            <a:r>
              <a:rPr lang="ru-RU" sz="28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- длина линии.</a:t>
            </a:r>
            <a:endParaRPr lang="ru-RU" sz="2800" b="1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defRPr/>
            </a:pPr>
            <a:r>
              <a:rPr lang="ru-RU" sz="28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практике пользуются эмпирическими формулами:</a:t>
            </a:r>
          </a:p>
          <a:p>
            <a:pPr algn="l">
              <a:defRPr/>
            </a:pP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- для воздушных ЛЭП</a:t>
            </a:r>
          </a:p>
          <a:p>
            <a:pPr algn="l">
              <a:defRPr/>
            </a:pPr>
            <a:endParaRPr lang="ru-RU" sz="28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defRPr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- для кабельных ЛЭП</a:t>
            </a:r>
          </a:p>
          <a:p>
            <a:pPr algn="l">
              <a:defRPr/>
            </a:pPr>
            <a:endParaRPr lang="en-US" sz="28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76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27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757" name="Object 229"/>
          <p:cNvGraphicFramePr>
            <a:graphicFrameLocks noChangeAspect="1"/>
          </p:cNvGraphicFramePr>
          <p:nvPr/>
        </p:nvGraphicFramePr>
        <p:xfrm>
          <a:off x="5651500" y="908050"/>
          <a:ext cx="647700" cy="523875"/>
        </p:xfrm>
        <a:graphic>
          <a:graphicData uri="http://schemas.openxmlformats.org/presentationml/2006/ole">
            <p:oleObj spid="_x0000_s22757" name="Формула" r:id="rId3" imgW="253780" imgH="253780" progId="Equation.3">
              <p:embed/>
            </p:oleObj>
          </a:graphicData>
        </a:graphic>
      </p:graphicFrame>
      <p:graphicFrame>
        <p:nvGraphicFramePr>
          <p:cNvPr id="22758" name="Object 230"/>
          <p:cNvGraphicFramePr>
            <a:graphicFrameLocks noChangeAspect="1"/>
          </p:cNvGraphicFramePr>
          <p:nvPr/>
        </p:nvGraphicFramePr>
        <p:xfrm>
          <a:off x="2700338" y="1773238"/>
          <a:ext cx="647700" cy="523875"/>
        </p:xfrm>
        <a:graphic>
          <a:graphicData uri="http://schemas.openxmlformats.org/presentationml/2006/ole">
            <p:oleObj spid="_x0000_s22758" name="Формула" r:id="rId4" imgW="253780" imgH="253780" progId="Equation.3">
              <p:embed/>
            </p:oleObj>
          </a:graphicData>
        </a:graphic>
      </p:graphicFrame>
      <p:sp>
        <p:nvSpPr>
          <p:cNvPr id="22769" name="Rectangle 15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759" name="Object 231"/>
          <p:cNvGraphicFramePr>
            <a:graphicFrameLocks noChangeAspect="1"/>
          </p:cNvGraphicFramePr>
          <p:nvPr/>
        </p:nvGraphicFramePr>
        <p:xfrm>
          <a:off x="4408488" y="2276475"/>
          <a:ext cx="3136900" cy="581025"/>
        </p:xfrm>
        <a:graphic>
          <a:graphicData uri="http://schemas.openxmlformats.org/presentationml/2006/ole">
            <p:oleObj spid="_x0000_s22759" name="Формула" r:id="rId5" imgW="1041120" imgH="241200" progId="Equation.3">
              <p:embed/>
            </p:oleObj>
          </a:graphicData>
        </a:graphic>
      </p:graphicFrame>
      <p:sp>
        <p:nvSpPr>
          <p:cNvPr id="22770" name="Rectangle 16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760" name="Object 232"/>
          <p:cNvGraphicFramePr>
            <a:graphicFrameLocks noChangeAspect="1"/>
          </p:cNvGraphicFramePr>
          <p:nvPr/>
        </p:nvGraphicFramePr>
        <p:xfrm>
          <a:off x="1258888" y="2708275"/>
          <a:ext cx="1570037" cy="468313"/>
        </p:xfrm>
        <a:graphic>
          <a:graphicData uri="http://schemas.openxmlformats.org/presentationml/2006/ole">
            <p:oleObj spid="_x0000_s22760" name="Формула" r:id="rId6" imgW="609600" imgH="228600" progId="Equation.3">
              <p:embed/>
            </p:oleObj>
          </a:graphicData>
        </a:graphic>
      </p:graphicFrame>
      <p:sp>
        <p:nvSpPr>
          <p:cNvPr id="22771" name="Rectangle 16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761" name="Object 233"/>
          <p:cNvGraphicFramePr>
            <a:graphicFrameLocks noChangeAspect="1"/>
          </p:cNvGraphicFramePr>
          <p:nvPr/>
        </p:nvGraphicFramePr>
        <p:xfrm>
          <a:off x="2195513" y="3141663"/>
          <a:ext cx="455612" cy="409575"/>
        </p:xfrm>
        <a:graphic>
          <a:graphicData uri="http://schemas.openxmlformats.org/presentationml/2006/ole">
            <p:oleObj spid="_x0000_s22761" name="Формула" r:id="rId7" imgW="164957" imgH="190335" progId="Equation.3">
              <p:embed/>
            </p:oleObj>
          </a:graphicData>
        </a:graphic>
      </p:graphicFrame>
      <p:graphicFrame>
        <p:nvGraphicFramePr>
          <p:cNvPr id="22762" name="Object 234"/>
          <p:cNvGraphicFramePr>
            <a:graphicFrameLocks noChangeAspect="1"/>
          </p:cNvGraphicFramePr>
          <p:nvPr/>
        </p:nvGraphicFramePr>
        <p:xfrm>
          <a:off x="2282825" y="3573463"/>
          <a:ext cx="280988" cy="409575"/>
        </p:xfrm>
        <a:graphic>
          <a:graphicData uri="http://schemas.openxmlformats.org/presentationml/2006/ole">
            <p:oleObj spid="_x0000_s22762" name="Формула" r:id="rId8" imgW="101520" imgH="190440" progId="Equation.3">
              <p:embed/>
            </p:oleObj>
          </a:graphicData>
        </a:graphic>
      </p:graphicFrame>
      <p:sp>
        <p:nvSpPr>
          <p:cNvPr id="22772" name="Rectangle 17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763" name="Object 235"/>
          <p:cNvGraphicFramePr>
            <a:graphicFrameLocks noChangeAspect="1"/>
          </p:cNvGraphicFramePr>
          <p:nvPr/>
        </p:nvGraphicFramePr>
        <p:xfrm>
          <a:off x="4579938" y="4365625"/>
          <a:ext cx="2874962" cy="1006475"/>
        </p:xfrm>
        <a:graphic>
          <a:graphicData uri="http://schemas.openxmlformats.org/presentationml/2006/ole">
            <p:oleObj spid="_x0000_s22763" name="Формула" r:id="rId9" imgW="1041400" imgH="457200" progId="Equation.3">
              <p:embed/>
            </p:oleObj>
          </a:graphicData>
        </a:graphic>
      </p:graphicFrame>
      <p:graphicFrame>
        <p:nvGraphicFramePr>
          <p:cNvPr id="22764" name="Object 236"/>
          <p:cNvGraphicFramePr>
            <a:graphicFrameLocks noChangeAspect="1"/>
          </p:cNvGraphicFramePr>
          <p:nvPr/>
        </p:nvGraphicFramePr>
        <p:xfrm>
          <a:off x="4589463" y="5445125"/>
          <a:ext cx="2840037" cy="1008063"/>
        </p:xfrm>
        <a:graphic>
          <a:graphicData uri="http://schemas.openxmlformats.org/presentationml/2006/ole">
            <p:oleObj spid="_x0000_s22764" name="Формула" r:id="rId10" imgW="1028520" imgH="457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950" y="188913"/>
            <a:ext cx="8928100" cy="648017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950" y="476250"/>
            <a:ext cx="89281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 !!!</a:t>
            </a:r>
          </a:p>
          <a:p>
            <a:pPr algn="l">
              <a:defRPr/>
            </a:pP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величины ёмкостного тока зависит характер протекания процесса горения электрической дуги в месте замыкания. В случае превышения этим током некоторого граничного значения в месте замыкания возникает, так называемая перемежающаяся дуга, которая гаснет при прохождении через ноль и зажигается снова. Это вызывает перенапряжения, превышающие фазные в </a:t>
            </a:r>
          </a:p>
          <a:p>
            <a:pPr algn="l">
              <a:defRPr/>
            </a:pPr>
            <a:r>
              <a:rPr lang="ru-RU" sz="3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2,5 … 3 раза и искажения формы кривой </a:t>
            </a:r>
          </a:p>
          <a:p>
            <a:pPr algn="l">
              <a:defRPr/>
            </a:pPr>
            <a:r>
              <a:rPr lang="ru-RU" sz="3200" b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напряжений (токов).</a:t>
            </a:r>
            <a:endParaRPr lang="ru-RU" sz="3200" b="1" dirty="0">
              <a:solidFill>
                <a:srgbClr val="14425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950" y="188913"/>
            <a:ext cx="8928100" cy="65532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950" y="260350"/>
            <a:ext cx="8928100" cy="648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Величина граничного тока, при котором возникновение перемежающейся дуги маловероятно:</a:t>
            </a:r>
          </a:p>
          <a:p>
            <a:pPr algn="l">
              <a:defRPr/>
            </a:pPr>
            <a:r>
              <a:rPr lang="ru-RU" sz="3200" b="1" i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для кабельных ЛЭП   6 </a:t>
            </a:r>
            <a:r>
              <a:rPr lang="ru-RU" sz="3200" b="1" i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r>
              <a:rPr lang="ru-RU" sz="3200" b="1" i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до 50 км -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А</a:t>
            </a:r>
          </a:p>
          <a:p>
            <a:pPr algn="l">
              <a:defRPr/>
            </a:pPr>
            <a:r>
              <a:rPr lang="ru-RU" sz="3200" b="1" i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3200" b="1" i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3200" b="1" i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кабельных ЛЭП </a:t>
            </a:r>
            <a:r>
              <a:rPr lang="ru-RU" sz="3200" b="1" i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 </a:t>
            </a:r>
            <a:r>
              <a:rPr lang="ru-RU" sz="3200" b="1" i="1" dirty="0" err="1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r>
              <a:rPr lang="ru-RU" sz="3200" b="1" i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до 20 </a:t>
            </a:r>
            <a:r>
              <a:rPr lang="ru-RU" sz="3200" b="1" i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 -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  <a:p>
            <a:pPr algn="l">
              <a:defRPr/>
            </a:pPr>
            <a:r>
              <a:rPr lang="ru-RU" sz="3200" b="1" i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для воздушных </a:t>
            </a:r>
            <a:r>
              <a:rPr lang="ru-RU" sz="3200" b="1" i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ЛЭП </a:t>
            </a:r>
            <a:r>
              <a:rPr lang="ru-RU" sz="3200" b="1" i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35 </a:t>
            </a:r>
            <a:r>
              <a:rPr lang="ru-RU" sz="3200" b="1" i="1" dirty="0" err="1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</a:t>
            </a:r>
            <a:r>
              <a:rPr lang="ru-RU" sz="3200" b="1" i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100 </a:t>
            </a:r>
            <a:r>
              <a:rPr lang="ru-RU" sz="3200" b="1" i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км -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А</a:t>
            </a:r>
          </a:p>
          <a:p>
            <a:pPr marL="457200" indent="-457200" algn="l">
              <a:buFontTx/>
              <a:buChar char="-"/>
              <a:defRPr/>
            </a:pPr>
            <a:endParaRPr lang="ru-RU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3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Анализ системы с изолированной </a:t>
            </a:r>
            <a:r>
              <a:rPr lang="ru-RU" sz="3200" b="1" i="1" dirty="0" err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нейтралью</a:t>
            </a:r>
            <a:r>
              <a:rPr lang="ru-RU" sz="3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позволяет выделить положительные и отрицательные свойства такого режима:</a:t>
            </a:r>
            <a:endParaRPr lang="ru-RU" sz="3200" b="1" i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defRPr/>
            </a:pPr>
            <a:endParaRPr lang="ru-RU" sz="2800" b="1" i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720725"/>
          </a:xfrm>
        </p:spPr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Сравнение свойств сети с изолированной </a:t>
            </a:r>
            <a:r>
              <a:rPr lang="ru-RU" sz="3200" b="1" i="1" dirty="0" err="1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нейтралью</a:t>
            </a:r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950" y="1817688"/>
            <a:ext cx="3527425" cy="50403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107950" y="1016000"/>
            <a:ext cx="3527425" cy="1008063"/>
          </a:xfrm>
          <a:prstGeom prst="flowChartDocumen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7950" y="1025525"/>
            <a:ext cx="35274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Положительные</a:t>
            </a:r>
          </a:p>
          <a:p>
            <a:pPr>
              <a:defRPr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свойства: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07950" y="2133600"/>
            <a:ext cx="35274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Однофазные замыкания на землю не отражаются на работе 3-х фазных потребителей;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таких СЭС требуются простые заземляющие устройства с сопротивлением контура менее 10 Ом.</a:t>
            </a:r>
          </a:p>
          <a:p>
            <a:pPr algn="l">
              <a:defRPr/>
            </a:pP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79838" y="1817688"/>
            <a:ext cx="5256212" cy="50403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3779838" y="1016000"/>
            <a:ext cx="5256212" cy="1008063"/>
          </a:xfrm>
          <a:prstGeom prst="flowChartDocumen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3779838" y="1025525"/>
            <a:ext cx="5113337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Отрицательные</a:t>
            </a:r>
          </a:p>
          <a:p>
            <a:pPr>
              <a:defRPr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свойства: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3779838" y="2024063"/>
            <a:ext cx="5318125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Изоляция фаз должна быть рассчитана на линейное напряжение;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Возможность появления повторных пробоев изоляции вследствие повышения фазных напряжений;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Отсутствие непосредственных признаков появления замыкания;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Появление перенапряжений;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Невозможность подключения однофазных электроприёмников электроэнергии.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1143000"/>
          </a:xfrm>
        </p:spPr>
        <p:txBody>
          <a:bodyPr/>
          <a:lstStyle/>
          <a:p>
            <a: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Вопрос 1.</a:t>
            </a:r>
            <a: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36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 симметричных составляющих</a:t>
            </a:r>
          </a:p>
        </p:txBody>
      </p:sp>
      <p:sp>
        <p:nvSpPr>
          <p:cNvPr id="35844" name="Rectangle 4"/>
          <p:cNvSpPr>
            <a:spLocks/>
          </p:cNvSpPr>
          <p:nvPr/>
        </p:nvSpPr>
        <p:spPr bwMode="auto">
          <a:xfrm>
            <a:off x="179388" y="1268413"/>
            <a:ext cx="87852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</a:t>
            </a:r>
            <a:r>
              <a:rPr lang="ru-RU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Расчеты токов трехфазных КЗ в трехфазных симметричных сетях производятся на одну фазу вследствие подобия явлений, происходящих в каждой из фаз, и равенства значений одноименных величин.</a:t>
            </a:r>
          </a:p>
          <a:p>
            <a:r>
              <a:rPr lang="ru-RU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При несимметрии в произвольной точке системы сопротивления в фазах неодинаковы и по этим причинам явления по фазам различны. Неодинаковы в этом случае токи, напряжения и углы сдвига между ними в различных фазах. Для определения токов и напряжений в любой фазе несимметричной системы необходимо составить схему замещения и написать необходимое число уравнений с учетом взаимоиндукции, что усложняет решение задач.</a:t>
            </a:r>
            <a:r>
              <a:rPr lang="ru-RU" sz="2800">
                <a:solidFill>
                  <a:schemeClr val="accent2"/>
                </a:solidFill>
                <a:latin typeface="Calibri" pitchFamily="34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/>
          </p:cNvSpPr>
          <p:nvPr/>
        </p:nvSpPr>
        <p:spPr bwMode="auto">
          <a:xfrm>
            <a:off x="179388" y="260350"/>
            <a:ext cx="878522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</a:t>
            </a:r>
            <a:r>
              <a:rPr lang="ru-RU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Сравнительно просто расчеты несимметричных режимов в трехфазных сетях осуществляются с помощью метода симметричных составляющих. Вычисление токов и напряжений в этом случае сводятся к определению этих величин при некотором фиктивном трехфазном КЗ, что дает возможность вновь воспользоваться однолинейной схемой замещения и произвести расчет на одну фазу. В этом заключается одно из основных достоинств метода симметричных составляющих.</a:t>
            </a:r>
            <a:r>
              <a:rPr lang="ru-RU" sz="3200">
                <a:solidFill>
                  <a:srgbClr val="000099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07950" y="188913"/>
            <a:ext cx="8928100" cy="6470650"/>
          </a:xfrm>
        </p:spPr>
        <p:txBody>
          <a:bodyPr anchor="t"/>
          <a:lstStyle/>
          <a:p>
            <a:pPr algn="l">
              <a:defRPr/>
            </a:pP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600" b="1" dirty="0" smtClean="0">
                <a:solidFill>
                  <a:srgbClr val="FF0000"/>
                </a:solidFill>
              </a:rPr>
              <a:t>При несимметричном режиме, наряду с токами прямой последовательности, наводятся токи обратной и нулевой последовательности как первой, так и высших гармоник, но обычно учитываются лишь основные гармоники токов и напряжений.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Это допущение позволяет для расчёта переходного процесса несимметричного КЗ использовать известный в электротехнике метод симметричных составляющих.</a:t>
            </a:r>
            <a:b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058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5059" name="Rectangle 1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5060" name="Rectangle 1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5061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5062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5063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 algn="l">
              <a:defRPr/>
            </a:pPr>
            <a:r>
              <a:rPr lang="ru-RU" sz="3200" b="1" i="1" dirty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Обычно используется следующее правило:</a:t>
            </a:r>
            <a:b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ток прямой последовательности любого несимметричного КЗ может быть определён, как ток при трёхфазном КЗ в точке, удалённой от действительной точки КЗ на дополнительное сопротивление           , которое не зависит от параметров схемы прямой последовательности и для каждого вида КЗ определяется результирующими сопротивлениями обратной            и       нулевой последовательностей относительно рассматриваемой точки. </a:t>
            </a:r>
            <a:endParaRPr lang="ru-RU" sz="3600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784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1785" name="Rectangle 1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1780" name="Object 276"/>
          <p:cNvGraphicFramePr>
            <a:graphicFrameLocks noChangeAspect="1"/>
          </p:cNvGraphicFramePr>
          <p:nvPr/>
        </p:nvGraphicFramePr>
        <p:xfrm>
          <a:off x="6588125" y="2781300"/>
          <a:ext cx="928688" cy="577850"/>
        </p:xfrm>
        <a:graphic>
          <a:graphicData uri="http://schemas.openxmlformats.org/presentationml/2006/ole">
            <p:oleObj spid="_x0000_s21780" name="Формула" r:id="rId3" imgW="330120" imgH="253800" progId="Equation.3">
              <p:embed/>
            </p:oleObj>
          </a:graphicData>
        </a:graphic>
      </p:graphicFrame>
      <p:graphicFrame>
        <p:nvGraphicFramePr>
          <p:cNvPr id="21781" name="Object 277"/>
          <p:cNvGraphicFramePr>
            <a:graphicFrameLocks noChangeAspect="1"/>
          </p:cNvGraphicFramePr>
          <p:nvPr/>
        </p:nvGraphicFramePr>
        <p:xfrm>
          <a:off x="5778500" y="5027613"/>
          <a:ext cx="820738" cy="549275"/>
        </p:xfrm>
        <a:graphic>
          <a:graphicData uri="http://schemas.openxmlformats.org/presentationml/2006/ole">
            <p:oleObj spid="_x0000_s21781" name="Формула" r:id="rId4" imgW="291960" imgH="241200" progId="Equation.3">
              <p:embed/>
            </p:oleObj>
          </a:graphicData>
        </a:graphic>
      </p:graphicFrame>
      <p:graphicFrame>
        <p:nvGraphicFramePr>
          <p:cNvPr id="21782" name="Object 278"/>
          <p:cNvGraphicFramePr>
            <a:graphicFrameLocks noChangeAspect="1"/>
          </p:cNvGraphicFramePr>
          <p:nvPr/>
        </p:nvGraphicFramePr>
        <p:xfrm>
          <a:off x="7235825" y="5013325"/>
          <a:ext cx="820738" cy="549275"/>
        </p:xfrm>
        <a:graphic>
          <a:graphicData uri="http://schemas.openxmlformats.org/presentationml/2006/ole">
            <p:oleObj spid="_x0000_s21782" name="Формула" r:id="rId5" imgW="29196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6742112"/>
          </a:xfrm>
        </p:spPr>
        <p:txBody>
          <a:bodyPr anchor="t"/>
          <a:lstStyle/>
          <a:p>
            <a:pPr algn="l">
              <a:defRPr/>
            </a:pP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Аналитическая запись этого правила: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          </a:t>
            </a:r>
            <a:r>
              <a:rPr 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ток прямой последовательности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фазы А, находящейся в условиях 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отличных от других фаз;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- результирующая ЭДС относительно 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точки КЗ;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- результирующее сопротивление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схемы прямой последовательности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относительно точки КЗ;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- дополнительное сопротивление;</a:t>
            </a:r>
            <a:b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- вид несимметричного КЗ.</a:t>
            </a:r>
            <a:endParaRPr lang="ru-RU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85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4844" name="Object 268"/>
          <p:cNvGraphicFramePr>
            <a:graphicFrameLocks noChangeAspect="1"/>
          </p:cNvGraphicFramePr>
          <p:nvPr/>
        </p:nvGraphicFramePr>
        <p:xfrm>
          <a:off x="2843213" y="620713"/>
          <a:ext cx="3241675" cy="1079500"/>
        </p:xfrm>
        <a:graphic>
          <a:graphicData uri="http://schemas.openxmlformats.org/presentationml/2006/ole">
            <p:oleObj spid="_x0000_s24844" name="Формула" r:id="rId3" imgW="1193800" imgH="495300" progId="Equation.3">
              <p:embed/>
            </p:oleObj>
          </a:graphicData>
        </a:graphic>
      </p:graphicFrame>
      <p:sp>
        <p:nvSpPr>
          <p:cNvPr id="2485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4845" name="Object 269"/>
          <p:cNvGraphicFramePr>
            <a:graphicFrameLocks noChangeAspect="1"/>
          </p:cNvGraphicFramePr>
          <p:nvPr/>
        </p:nvGraphicFramePr>
        <p:xfrm>
          <a:off x="827088" y="1628775"/>
          <a:ext cx="1155700" cy="577850"/>
        </p:xfrm>
        <a:graphic>
          <a:graphicData uri="http://schemas.openxmlformats.org/presentationml/2006/ole">
            <p:oleObj spid="_x0000_s24845" name="Формула" r:id="rId4" imgW="406048" imgH="253780" progId="Equation.3">
              <p:embed/>
            </p:oleObj>
          </a:graphicData>
        </a:graphic>
      </p:graphicFrame>
      <p:sp>
        <p:nvSpPr>
          <p:cNvPr id="2485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4846" name="Object 270"/>
          <p:cNvGraphicFramePr>
            <a:graphicFrameLocks noChangeAspect="1"/>
          </p:cNvGraphicFramePr>
          <p:nvPr/>
        </p:nvGraphicFramePr>
        <p:xfrm>
          <a:off x="900113" y="3068638"/>
          <a:ext cx="806450" cy="558800"/>
        </p:xfrm>
        <a:graphic>
          <a:graphicData uri="http://schemas.openxmlformats.org/presentationml/2006/ole">
            <p:oleObj spid="_x0000_s24846" name="Формула" r:id="rId5" imgW="279279" imgH="241195" progId="Equation.3">
              <p:embed/>
            </p:oleObj>
          </a:graphicData>
        </a:graphic>
      </p:graphicFrame>
      <p:graphicFrame>
        <p:nvGraphicFramePr>
          <p:cNvPr id="24847" name="Object 271"/>
          <p:cNvGraphicFramePr>
            <a:graphicFrameLocks noChangeAspect="1"/>
          </p:cNvGraphicFramePr>
          <p:nvPr/>
        </p:nvGraphicFramePr>
        <p:xfrm>
          <a:off x="971550" y="4076700"/>
          <a:ext cx="806450" cy="558800"/>
        </p:xfrm>
        <a:graphic>
          <a:graphicData uri="http://schemas.openxmlformats.org/presentationml/2006/ole">
            <p:oleObj spid="_x0000_s24847" name="Формула" r:id="rId6" imgW="279360" imgH="241200" progId="Equation.3">
              <p:embed/>
            </p:oleObj>
          </a:graphicData>
        </a:graphic>
      </p:graphicFrame>
      <p:graphicFrame>
        <p:nvGraphicFramePr>
          <p:cNvPr id="24848" name="Object 272"/>
          <p:cNvGraphicFramePr>
            <a:graphicFrameLocks noChangeAspect="1"/>
          </p:cNvGraphicFramePr>
          <p:nvPr/>
        </p:nvGraphicFramePr>
        <p:xfrm>
          <a:off x="898525" y="5502275"/>
          <a:ext cx="954088" cy="587375"/>
        </p:xfrm>
        <a:graphic>
          <a:graphicData uri="http://schemas.openxmlformats.org/presentationml/2006/ole">
            <p:oleObj spid="_x0000_s24848" name="Формула" r:id="rId7" imgW="330120" imgH="253800" progId="Equation.3">
              <p:embed/>
            </p:oleObj>
          </a:graphicData>
        </a:graphic>
      </p:graphicFrame>
      <p:graphicFrame>
        <p:nvGraphicFramePr>
          <p:cNvPr id="24849" name="Object 273"/>
          <p:cNvGraphicFramePr>
            <a:graphicFrameLocks noChangeAspect="1"/>
          </p:cNvGraphicFramePr>
          <p:nvPr/>
        </p:nvGraphicFramePr>
        <p:xfrm>
          <a:off x="1403350" y="6092825"/>
          <a:ext cx="403225" cy="352425"/>
        </p:xfrm>
        <a:graphic>
          <a:graphicData uri="http://schemas.openxmlformats.org/presentationml/2006/ole">
            <p:oleObj spid="_x0000_s24849" name="Формула" r:id="rId8" imgW="139680" imgH="1522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-28575" y="2133600"/>
            <a:ext cx="91440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Таблица 1 – Характеристики КЗ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87325" y="2774950"/>
          <a:ext cx="8712968" cy="3962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/>
                <a:gridCol w="1080120"/>
                <a:gridCol w="1872208"/>
                <a:gridCol w="331236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Вид КЗ</a:t>
                      </a:r>
                      <a:endParaRPr lang="ru-RU" sz="32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Характеристики</a:t>
                      </a:r>
                      <a:endParaRPr lang="ru-RU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32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Трёхфазное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Двухфазное</a:t>
                      </a:r>
                      <a:endParaRPr lang="ru-RU" sz="32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Однофазное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Двухфазное </a:t>
                      </a:r>
                    </a:p>
                    <a:p>
                      <a:r>
                        <a:rPr lang="ru-RU" sz="3200" dirty="0" smtClean="0"/>
                        <a:t>на землю</a:t>
                      </a:r>
                      <a:endParaRPr lang="ru-RU" sz="32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1,1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00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63" name="Object 363"/>
          <p:cNvGraphicFramePr>
            <a:graphicFrameLocks noChangeAspect="1"/>
          </p:cNvGraphicFramePr>
          <p:nvPr/>
        </p:nvGraphicFramePr>
        <p:xfrm>
          <a:off x="2700338" y="3500438"/>
          <a:ext cx="935037" cy="476250"/>
        </p:xfrm>
        <a:graphic>
          <a:graphicData uri="http://schemas.openxmlformats.org/presentationml/2006/ole">
            <p:oleObj spid="_x0000_s25963" name="Формула" r:id="rId3" imgW="317225" imgH="203024" progId="Equation.3">
              <p:embed/>
            </p:oleObj>
          </a:graphicData>
        </a:graphic>
      </p:graphicFrame>
      <p:sp>
        <p:nvSpPr>
          <p:cNvPr id="2600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64" name="Object 364"/>
          <p:cNvGraphicFramePr>
            <a:graphicFrameLocks noChangeAspect="1"/>
          </p:cNvGraphicFramePr>
          <p:nvPr/>
        </p:nvGraphicFramePr>
        <p:xfrm>
          <a:off x="4211638" y="3429000"/>
          <a:ext cx="936625" cy="582613"/>
        </p:xfrm>
        <a:graphic>
          <a:graphicData uri="http://schemas.openxmlformats.org/presentationml/2006/ole">
            <p:oleObj spid="_x0000_s25964" name="Формула" r:id="rId4" imgW="330057" imgH="253890" progId="Equation.3">
              <p:embed/>
            </p:oleObj>
          </a:graphicData>
        </a:graphic>
      </p:graphicFrame>
      <p:sp>
        <p:nvSpPr>
          <p:cNvPr id="26010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65" name="Object 365"/>
          <p:cNvGraphicFramePr>
            <a:graphicFrameLocks noChangeAspect="1"/>
          </p:cNvGraphicFramePr>
          <p:nvPr/>
        </p:nvGraphicFramePr>
        <p:xfrm>
          <a:off x="4284663" y="4652963"/>
          <a:ext cx="884237" cy="558800"/>
        </p:xfrm>
        <a:graphic>
          <a:graphicData uri="http://schemas.openxmlformats.org/presentationml/2006/ole">
            <p:oleObj spid="_x0000_s25965" name="Формула" r:id="rId5" imgW="304668" imgH="241195" progId="Equation.3">
              <p:embed/>
            </p:oleObj>
          </a:graphicData>
        </a:graphic>
      </p:graphicFrame>
      <p:sp>
        <p:nvSpPr>
          <p:cNvPr id="26011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66" name="Object 366"/>
          <p:cNvGraphicFramePr>
            <a:graphicFrameLocks noChangeAspect="1"/>
          </p:cNvGraphicFramePr>
          <p:nvPr/>
        </p:nvGraphicFramePr>
        <p:xfrm>
          <a:off x="3779838" y="5229225"/>
          <a:ext cx="1825625" cy="487363"/>
        </p:xfrm>
        <a:graphic>
          <a:graphicData uri="http://schemas.openxmlformats.org/presentationml/2006/ole">
            <p:oleObj spid="_x0000_s25966" name="Формула" r:id="rId6" imgW="723586" imgH="241195" progId="Equation.3">
              <p:embed/>
            </p:oleObj>
          </a:graphicData>
        </a:graphic>
      </p:graphicFrame>
      <p:sp>
        <p:nvSpPr>
          <p:cNvPr id="26012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67" name="Object 367"/>
          <p:cNvGraphicFramePr>
            <a:graphicFrameLocks noChangeAspect="1"/>
          </p:cNvGraphicFramePr>
          <p:nvPr/>
        </p:nvGraphicFramePr>
        <p:xfrm>
          <a:off x="3779838" y="5865813"/>
          <a:ext cx="1931987" cy="992187"/>
        </p:xfrm>
        <a:graphic>
          <a:graphicData uri="http://schemas.openxmlformats.org/presentationml/2006/ole">
            <p:oleObj spid="_x0000_s25967" name="Формула" r:id="rId7" imgW="774364" imgH="495085" progId="Equation.3">
              <p:embed/>
            </p:oleObj>
          </a:graphicData>
        </a:graphic>
      </p:graphicFrame>
      <p:sp>
        <p:nvSpPr>
          <p:cNvPr id="2601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68" name="Object 368"/>
          <p:cNvGraphicFramePr>
            <a:graphicFrameLocks noChangeAspect="1"/>
          </p:cNvGraphicFramePr>
          <p:nvPr/>
        </p:nvGraphicFramePr>
        <p:xfrm>
          <a:off x="6804025" y="3500438"/>
          <a:ext cx="928688" cy="520700"/>
        </p:xfrm>
        <a:graphic>
          <a:graphicData uri="http://schemas.openxmlformats.org/presentationml/2006/ole">
            <p:oleObj spid="_x0000_s25968" name="Формула" r:id="rId8" imgW="304536" imgH="215713" progId="Equation.3">
              <p:embed/>
            </p:oleObj>
          </a:graphicData>
        </a:graphic>
      </p:graphicFrame>
      <p:sp>
        <p:nvSpPr>
          <p:cNvPr id="26014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69" name="Object 369"/>
          <p:cNvGraphicFramePr>
            <a:graphicFrameLocks noChangeAspect="1"/>
          </p:cNvGraphicFramePr>
          <p:nvPr/>
        </p:nvGraphicFramePr>
        <p:xfrm>
          <a:off x="6948488" y="4652963"/>
          <a:ext cx="576262" cy="465137"/>
        </p:xfrm>
        <a:graphic>
          <a:graphicData uri="http://schemas.openxmlformats.org/presentationml/2006/ole">
            <p:oleObj spid="_x0000_s25969" name="Формула" r:id="rId9" imgW="253780" imgH="253780" progId="Equation.3">
              <p:embed/>
            </p:oleObj>
          </a:graphicData>
        </a:graphic>
      </p:graphicFrame>
      <p:sp>
        <p:nvSpPr>
          <p:cNvPr id="20" name="Заголовок 1"/>
          <p:cNvSpPr txBox="1">
            <a:spLocks/>
          </p:cNvSpPr>
          <p:nvPr/>
        </p:nvSpPr>
        <p:spPr bwMode="auto">
          <a:xfrm>
            <a:off x="-28575" y="33338"/>
            <a:ext cx="914400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Величину фазного тока в точке несимметричного КЗ рассчитывают по формуле:</a:t>
            </a:r>
          </a:p>
          <a:p>
            <a:pPr algn="l">
              <a:defRPr/>
            </a:pPr>
            <a:endParaRPr lang="ru-RU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defRPr/>
            </a:pP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          коэффициент, зависящий от вида КЗ</a:t>
            </a:r>
            <a:endParaRPr lang="ru-RU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016" name="Rectangle 3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70" name="Object 370"/>
          <p:cNvGraphicFramePr>
            <a:graphicFrameLocks noChangeAspect="1"/>
          </p:cNvGraphicFramePr>
          <p:nvPr/>
        </p:nvGraphicFramePr>
        <p:xfrm>
          <a:off x="2484438" y="981075"/>
          <a:ext cx="3324225" cy="722313"/>
        </p:xfrm>
        <a:graphic>
          <a:graphicData uri="http://schemas.openxmlformats.org/presentationml/2006/ole">
            <p:oleObj spid="_x0000_s25970" name="Формула" r:id="rId10" imgW="939392" imgH="253890" progId="Equation.3">
              <p:embed/>
            </p:oleObj>
          </a:graphicData>
        </a:graphic>
      </p:graphicFrame>
      <p:graphicFrame>
        <p:nvGraphicFramePr>
          <p:cNvPr id="25971" name="Object 371"/>
          <p:cNvGraphicFramePr>
            <a:graphicFrameLocks noChangeAspect="1"/>
          </p:cNvGraphicFramePr>
          <p:nvPr/>
        </p:nvGraphicFramePr>
        <p:xfrm>
          <a:off x="684213" y="1484313"/>
          <a:ext cx="928687" cy="520700"/>
        </p:xfrm>
        <a:graphic>
          <a:graphicData uri="http://schemas.openxmlformats.org/presentationml/2006/ole">
            <p:oleObj spid="_x0000_s25971" name="Формула" r:id="rId11" imgW="304536" imgH="215713" progId="Equation.3">
              <p:embed/>
            </p:oleObj>
          </a:graphicData>
        </a:graphic>
      </p:graphicFrame>
      <p:sp>
        <p:nvSpPr>
          <p:cNvPr id="26017" name="Rectangle 7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972" name="Object 372"/>
          <p:cNvGraphicFramePr>
            <a:graphicFrameLocks noChangeAspect="1"/>
          </p:cNvGraphicFramePr>
          <p:nvPr/>
        </p:nvGraphicFramePr>
        <p:xfrm>
          <a:off x="5651500" y="5805488"/>
          <a:ext cx="3241675" cy="939800"/>
        </p:xfrm>
        <a:graphic>
          <a:graphicData uri="http://schemas.openxmlformats.org/presentationml/2006/ole">
            <p:oleObj spid="_x0000_s25972" name="Формула" r:id="rId12" imgW="1497950" imgH="545863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7950" y="274638"/>
            <a:ext cx="8928100" cy="1282700"/>
          </a:xfrm>
        </p:spPr>
        <p:txBody>
          <a:bodyPr anchor="t"/>
          <a:lstStyle/>
          <a:p>
            <a:pPr>
              <a:defRPr/>
            </a:pPr>
            <a:r>
              <a:rPr 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рассматриваемого выражения и данных таблицы позволяют сделать вывод:</a:t>
            </a:r>
            <a:endParaRPr lang="ru-RU" sz="36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0" y="2033588"/>
            <a:ext cx="8929688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6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Для расчёта любого несимметричного КЗ нужно определить величины сопротивлений различных последовательностей, для чего необходимо составить и привести к простейшему виду схемы замещений прямой, обратной и нулевой последовательностей</a:t>
            </a:r>
            <a:r>
              <a:rPr lang="ru-RU" sz="36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    </a:t>
            </a:r>
            <a:endParaRPr lang="ru-RU" sz="36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7950" y="6350"/>
            <a:ext cx="89281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Учитывая, что при рассматриваемых КЗ ток протекает по одной (при однофазном КЗ) или по двум фазам, имея в обоих фазах одинаковую величину, мощность КЗ можно определить лишь для одной фазы, умножив полученный результат на число повреждённых фаз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950" y="3622675"/>
            <a:ext cx="8928100" cy="31115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50825" y="5002213"/>
            <a:ext cx="8785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               - междуфазное напряжение в точках КЗ в </a:t>
            </a:r>
          </a:p>
          <a:p>
            <a:pPr algn="l">
              <a:defRPr/>
            </a:pPr>
            <a:r>
              <a:rPr lang="ru-RU" sz="2800" b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нормальном режиме;</a:t>
            </a:r>
          </a:p>
          <a:p>
            <a:pPr algn="l">
              <a:defRPr/>
            </a:pPr>
            <a:r>
              <a:rPr lang="ru-RU" sz="2800" b="1" dirty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- число повреждённых фаз (К=1, К=2).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3416300" y="3048000"/>
            <a:ext cx="2268538" cy="369888"/>
          </a:xfrm>
          <a:prstGeom prst="downArrow">
            <a:avLst>
              <a:gd name="adj1" fmla="val 50000"/>
              <a:gd name="adj2" fmla="val 51608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73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7725" name="Object 77"/>
          <p:cNvGraphicFramePr>
            <a:graphicFrameLocks noChangeAspect="1"/>
          </p:cNvGraphicFramePr>
          <p:nvPr/>
        </p:nvGraphicFramePr>
        <p:xfrm>
          <a:off x="2603500" y="3622675"/>
          <a:ext cx="4098925" cy="1379538"/>
        </p:xfrm>
        <a:graphic>
          <a:graphicData uri="http://schemas.openxmlformats.org/presentationml/2006/ole">
            <p:oleObj spid="_x0000_s27725" name="Формула" r:id="rId3" imgW="1117600" imgH="469900" progId="Equation.3">
              <p:embed/>
            </p:oleObj>
          </a:graphicData>
        </a:graphic>
      </p:graphicFrame>
      <p:sp>
        <p:nvSpPr>
          <p:cNvPr id="2773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7726" name="Object 78"/>
          <p:cNvGraphicFramePr>
            <a:graphicFrameLocks noChangeAspect="1"/>
          </p:cNvGraphicFramePr>
          <p:nvPr/>
        </p:nvGraphicFramePr>
        <p:xfrm>
          <a:off x="1547813" y="5002213"/>
          <a:ext cx="666750" cy="565150"/>
        </p:xfrm>
        <a:graphic>
          <a:graphicData uri="http://schemas.openxmlformats.org/presentationml/2006/ole">
            <p:oleObj spid="_x0000_s27726" name="Формула" r:id="rId4" imgW="177646" imgH="190335" progId="Equation.3">
              <p:embed/>
            </p:oleObj>
          </a:graphicData>
        </a:graphic>
      </p:graphicFrame>
      <p:graphicFrame>
        <p:nvGraphicFramePr>
          <p:cNvPr id="27727" name="Object 79"/>
          <p:cNvGraphicFramePr>
            <a:graphicFrameLocks noChangeAspect="1"/>
          </p:cNvGraphicFramePr>
          <p:nvPr/>
        </p:nvGraphicFramePr>
        <p:xfrm>
          <a:off x="1403350" y="5876925"/>
          <a:ext cx="714375" cy="527050"/>
        </p:xfrm>
        <a:graphic>
          <a:graphicData uri="http://schemas.openxmlformats.org/presentationml/2006/ole">
            <p:oleObj spid="_x0000_s27727" name="Формула" r:id="rId5" imgW="19044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1560</TotalTime>
  <Words>789</Words>
  <Application>Microsoft Office PowerPoint</Application>
  <PresentationFormat>Экран (4:3)</PresentationFormat>
  <Paragraphs>76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Формула</vt:lpstr>
      <vt:lpstr>КУРС ЛЕКЦИЙ по учебной дисциплине  «Переходные процессы в  электроэнергетических системах»</vt:lpstr>
      <vt:lpstr>Вопрос 1. Метод симметричных составляющих</vt:lpstr>
      <vt:lpstr>Слайд 3</vt:lpstr>
      <vt:lpstr>     При несимметричном режиме, наряду с токами прямой последовательности, наводятся токи обратной и нулевой последовательности как первой, так и высших гармоник, но обычно учитываются лишь основные гармоники токов и напряжений.      Это допущение позволяет для расчёта переходного процесса несимметричного КЗ использовать известный в электротехнике метод симметричных составляющих.        </vt:lpstr>
      <vt:lpstr>   Обычно используется следующее правило: ток прямой последовательности любого несимметричного КЗ может быть определён, как ток при трёхфазном КЗ в точке, удалённой от действительной точки КЗ на дополнительное сопротивление           , которое не зависит от параметров схемы прямой последовательности и для каждого вида КЗ определяется результирующими сопротивлениями обратной            и       нулевой последовательностей относительно рассматриваемой точки. </vt:lpstr>
      <vt:lpstr>     Аналитическая запись этого правила:   где             ток прямой последовательности                    фазы А, находящейся в условиях                     отличных от других фаз;                   - результирующая ЭДС относительно                       точки КЗ;                   - результирующее сопротивление                      схемы прямой последовательности                      относительно точки КЗ;                    - дополнительное сопротивление;                    - вид несимметричного КЗ.</vt:lpstr>
      <vt:lpstr>Слайд 7</vt:lpstr>
      <vt:lpstr>     Анализ рассматриваемого выражения и данных таблицы позволяют сделать вывод: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Сравнение свойств сети с изолированной нейтралью: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181</cp:revision>
  <dcterms:created xsi:type="dcterms:W3CDTF">2012-09-03T06:45:03Z</dcterms:created>
  <dcterms:modified xsi:type="dcterms:W3CDTF">2022-05-13T07:51:33Z</dcterms:modified>
</cp:coreProperties>
</file>